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F5B063E-C8A2-49A4-9FEE-293853E5DA66}">
  <a:tblStyle styleId="{4F5B063E-C8A2-49A4-9FEE-293853E5DA6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4371ffb8c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4371ffb8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38521aa4b6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38521aa4b6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Perspective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Graphic Biography Analysis - Yaa Asantewaa</a:t>
            </a:r>
            <a:endParaRPr sz="18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02" name="Google Shape;102;p2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04" name="Google Shape;104;p25"/>
          <p:cNvSpPr txBox="1"/>
          <p:nvPr/>
        </p:nvSpPr>
        <p:spPr>
          <a:xfrm>
            <a:off x="473625" y="78341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457200" y="1155250"/>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Analyze your assigned Graphic Biography and complete the table below. Then, with a partner, compare and contrast the message in the biographies and create a gist statement below. </a:t>
            </a:r>
            <a:endParaRPr sz="1200">
              <a:solidFill>
                <a:srgbClr val="000000"/>
              </a:solidFill>
              <a:latin typeface="Halant"/>
              <a:ea typeface="Halant"/>
              <a:cs typeface="Halant"/>
              <a:sym typeface="Halant"/>
            </a:endParaRPr>
          </a:p>
        </p:txBody>
      </p:sp>
      <p:graphicFrame>
        <p:nvGraphicFramePr>
          <p:cNvPr id="106" name="Google Shape;106;p25"/>
          <p:cNvGraphicFramePr/>
          <p:nvPr/>
        </p:nvGraphicFramePr>
        <p:xfrm>
          <a:off x="581775" y="1884575"/>
          <a:ext cx="3000000" cy="3000000"/>
        </p:xfrm>
        <a:graphic>
          <a:graphicData uri="http://schemas.openxmlformats.org/drawingml/2006/table">
            <a:tbl>
              <a:tblPr>
                <a:noFill/>
                <a:tableStyleId>{4F5B063E-C8A2-49A4-9FEE-293853E5DA66}</a:tableStyleId>
              </a:tblPr>
              <a:tblGrid>
                <a:gridCol w="3313050"/>
                <a:gridCol w="3313050"/>
              </a:tblGrid>
              <a:tr h="422450">
                <a:tc>
                  <a:txBody>
                    <a:bodyPr/>
                    <a:lstStyle/>
                    <a:p>
                      <a:pPr indent="0" lvl="0" marL="0" rtl="0" algn="ctr">
                        <a:lnSpc>
                          <a:spcPct val="115000"/>
                        </a:lnSpc>
                        <a:spcBef>
                          <a:spcPts val="0"/>
                        </a:spcBef>
                        <a:spcAft>
                          <a:spcPts val="0"/>
                        </a:spcAft>
                        <a:buNone/>
                      </a:pPr>
                      <a:r>
                        <a:rPr b="1" lang="en" sz="1200">
                          <a:solidFill>
                            <a:srgbClr val="000000"/>
                          </a:solidFill>
                          <a:latin typeface="Inter"/>
                          <a:ea typeface="Inter"/>
                          <a:cs typeface="Inter"/>
                          <a:sym typeface="Inter"/>
                        </a:rPr>
                        <a:t>1.</a:t>
                      </a:r>
                      <a:r>
                        <a:rPr b="1" lang="en" sz="1200">
                          <a:latin typeface="Inter"/>
                          <a:ea typeface="Inter"/>
                          <a:cs typeface="Inter"/>
                          <a:sym typeface="Inter"/>
                        </a:rPr>
                        <a:t>What kind of a state was Asante, and who was Yaa Asantewaa?</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15000"/>
                        </a:lnSpc>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2. </a:t>
                      </a:r>
                      <a:r>
                        <a:rPr b="1" lang="en" sz="1200">
                          <a:solidFill>
                            <a:schemeClr val="dk1"/>
                          </a:solidFill>
                          <a:latin typeface="Inter"/>
                          <a:ea typeface="Inter"/>
                          <a:cs typeface="Inter"/>
                          <a:sym typeface="Inter"/>
                        </a:rPr>
                        <a:t>What happened in 1895 and how did it affect Yaa Asantewaa?</a:t>
                      </a:r>
                      <a:endParaRPr b="1" sz="1200">
                        <a:latin typeface="Inter"/>
                        <a:ea typeface="Inter"/>
                        <a:cs typeface="Inter"/>
                        <a:sym typeface="Inter"/>
                      </a:endParaRPr>
                    </a:p>
                  </a:txBody>
                  <a:tcPr marT="91425" marB="91425" marR="91425" marL="91425" anchor="ctr">
                    <a:solidFill>
                      <a:srgbClr val="D9D9D9"/>
                    </a:solidFill>
                  </a:tcPr>
                </a:tc>
              </a:tr>
              <a:tr h="2410575">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Asante was a union of several small states in present-day Ghana. Yaa Asantewaa was the Queen Mother of Ejisu, an influential leader in Asante society.</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In 1895, the British invaded the kingdom and exile the king and many </a:t>
                      </a:r>
                      <a:r>
                        <a:rPr b="1" lang="en" sz="1200">
                          <a:solidFill>
                            <a:srgbClr val="E95C3D"/>
                          </a:solidFill>
                          <a:latin typeface="Inter"/>
                          <a:ea typeface="Inter"/>
                          <a:cs typeface="Inter"/>
                          <a:sym typeface="Inter"/>
                        </a:rPr>
                        <a:t>important men in efforts to control Asante’s wealth and strategic position.</a:t>
                      </a:r>
                      <a:r>
                        <a:rPr b="1" lang="en" sz="1200">
                          <a:solidFill>
                            <a:srgbClr val="E95C3D"/>
                          </a:solidFill>
                          <a:latin typeface="Inter"/>
                          <a:ea typeface="Inter"/>
                          <a:cs typeface="Inter"/>
                          <a:sym typeface="Inter"/>
                        </a:rPr>
                        <a:t> This deeply affected Yaa Asantewaa, as her brother, a chief of Ejisu, was also exiled, making her one of the remaining influential leaders in the region.</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503500">
                <a:tc>
                  <a:txBody>
                    <a:bodyPr/>
                    <a:lstStyle/>
                    <a:p>
                      <a:pPr indent="0" lvl="0" marL="0" rtl="0" algn="ctr">
                        <a:lnSpc>
                          <a:spcPct val="115000"/>
                        </a:lnSpc>
                        <a:spcBef>
                          <a:spcPts val="0"/>
                        </a:spcBef>
                        <a:spcAft>
                          <a:spcPts val="0"/>
                        </a:spcAft>
                        <a:buNone/>
                      </a:pPr>
                      <a:r>
                        <a:rPr b="1" lang="en" sz="1200">
                          <a:latin typeface="Inter"/>
                          <a:ea typeface="Inter"/>
                          <a:cs typeface="Inter"/>
                          <a:sym typeface="Inter"/>
                        </a:rPr>
                        <a:t>3</a:t>
                      </a:r>
                      <a:r>
                        <a:rPr b="1" lang="en" sz="1200">
                          <a:solidFill>
                            <a:srgbClr val="000000"/>
                          </a:solidFill>
                          <a:latin typeface="Inter"/>
                          <a:ea typeface="Inter"/>
                          <a:cs typeface="Inter"/>
                          <a:sym typeface="Inter"/>
                        </a:rPr>
                        <a:t>. What happened in 1900, and how did Yaa Asantewaa respond?</a:t>
                      </a:r>
                      <a:endParaRPr b="1" sz="12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4. How does the artist represent Yaa Asantewaa’s leadership through art in this biography?</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2410575">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In 1900, the British demanded the Golden Stool, the sacred throne that symbolized Asante power and unity. This was seen as an intolerable insult to Asante sovereignty. Yaa Asantewaa rallied the Asante chiefs and led a </a:t>
                      </a:r>
                      <a:r>
                        <a:rPr b="1" lang="en" sz="1200">
                          <a:solidFill>
                            <a:srgbClr val="E95C3D"/>
                          </a:solidFill>
                          <a:latin typeface="Inter"/>
                          <a:ea typeface="Inter"/>
                          <a:cs typeface="Inter"/>
                          <a:sym typeface="Inter"/>
                        </a:rPr>
                        <a:t>guerilla</a:t>
                      </a:r>
                      <a:r>
                        <a:rPr b="1" lang="en" sz="1200">
                          <a:solidFill>
                            <a:srgbClr val="E95C3D"/>
                          </a:solidFill>
                          <a:latin typeface="Inter"/>
                          <a:ea typeface="Inter"/>
                          <a:cs typeface="Inter"/>
                          <a:sym typeface="Inter"/>
                        </a:rPr>
                        <a:t> war against the British.</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artist depicts Yaa Asantewaa as a strong, determined leader. Visual elements such as bold expressions, strong posture, and symbols of Asante culture reinforce her powerful leadership.</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Perspective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Graphic Biography Analysis - </a:t>
            </a:r>
            <a:r>
              <a:rPr lang="en" sz="1800">
                <a:solidFill>
                  <a:schemeClr val="dk1"/>
                </a:solidFill>
                <a:latin typeface="Plus Jakarta Sans"/>
                <a:ea typeface="Plus Jakarta Sans"/>
                <a:cs typeface="Plus Jakarta Sans"/>
                <a:sym typeface="Plus Jakarta Sans"/>
              </a:rPr>
              <a:t>Azizun of Lucknow</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4" name="Google Shape;114;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16" name="Google Shape;116;p26"/>
          <p:cNvSpPr txBox="1"/>
          <p:nvPr/>
        </p:nvSpPr>
        <p:spPr>
          <a:xfrm>
            <a:off x="473625" y="783413"/>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____________</a:t>
            </a:r>
            <a:endParaRPr b="1" sz="1200">
              <a:solidFill>
                <a:srgbClr val="000000"/>
              </a:solidFill>
              <a:latin typeface="Inter"/>
              <a:ea typeface="Inter"/>
              <a:cs typeface="Inter"/>
              <a:sym typeface="Inter"/>
            </a:endParaRPr>
          </a:p>
        </p:txBody>
      </p:sp>
      <p:sp>
        <p:nvSpPr>
          <p:cNvPr id="117" name="Google Shape;117;p26"/>
          <p:cNvSpPr txBox="1"/>
          <p:nvPr/>
        </p:nvSpPr>
        <p:spPr>
          <a:xfrm>
            <a:off x="457200" y="1155250"/>
            <a:ext cx="6858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Analyze your assigned Graphic Biography and complete the table below. Then, with a partner, compare and contrast the message in the biographies and answer the posted discussion question. </a:t>
            </a:r>
            <a:endParaRPr sz="1200">
              <a:solidFill>
                <a:srgbClr val="000000"/>
              </a:solidFill>
              <a:latin typeface="Halant"/>
              <a:ea typeface="Halant"/>
              <a:cs typeface="Halant"/>
              <a:sym typeface="Halant"/>
            </a:endParaRPr>
          </a:p>
        </p:txBody>
      </p:sp>
      <p:graphicFrame>
        <p:nvGraphicFramePr>
          <p:cNvPr id="118" name="Google Shape;118;p26"/>
          <p:cNvGraphicFramePr/>
          <p:nvPr/>
        </p:nvGraphicFramePr>
        <p:xfrm>
          <a:off x="581775" y="1884575"/>
          <a:ext cx="3000000" cy="3000000"/>
        </p:xfrm>
        <a:graphic>
          <a:graphicData uri="http://schemas.openxmlformats.org/drawingml/2006/table">
            <a:tbl>
              <a:tblPr>
                <a:noFill/>
                <a:tableStyleId>{4F5B063E-C8A2-49A4-9FEE-293853E5DA66}</a:tableStyleId>
              </a:tblPr>
              <a:tblGrid>
                <a:gridCol w="3313050"/>
                <a:gridCol w="3313050"/>
              </a:tblGrid>
              <a:tr h="603450">
                <a:tc>
                  <a:txBody>
                    <a:bodyPr/>
                    <a:lstStyle/>
                    <a:p>
                      <a:pPr indent="0" lvl="0" marL="0" rtl="0" algn="ctr">
                        <a:lnSpc>
                          <a:spcPct val="115000"/>
                        </a:lnSpc>
                        <a:spcBef>
                          <a:spcPts val="0"/>
                        </a:spcBef>
                        <a:spcAft>
                          <a:spcPts val="0"/>
                        </a:spcAft>
                        <a:buNone/>
                      </a:pPr>
                      <a:r>
                        <a:rPr b="1" lang="en" sz="1200">
                          <a:solidFill>
                            <a:srgbClr val="000000"/>
                          </a:solidFill>
                          <a:latin typeface="Inter"/>
                          <a:ea typeface="Inter"/>
                          <a:cs typeface="Inter"/>
                          <a:sym typeface="Inter"/>
                        </a:rPr>
                        <a:t>1.</a:t>
                      </a:r>
                      <a:r>
                        <a:rPr b="1" lang="en" sz="1200">
                          <a:latin typeface="Inter"/>
                          <a:ea typeface="Inter"/>
                          <a:cs typeface="Inter"/>
                          <a:sym typeface="Inter"/>
                        </a:rPr>
                        <a:t>Who was Azizun and where did she live?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lnSpc>
                          <a:spcPct val="115000"/>
                        </a:lnSpc>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2. </a:t>
                      </a:r>
                      <a:r>
                        <a:rPr b="1" lang="en" sz="1200">
                          <a:solidFill>
                            <a:schemeClr val="dk1"/>
                          </a:solidFill>
                          <a:latin typeface="Inter"/>
                          <a:ea typeface="Inter"/>
                          <a:cs typeface="Inter"/>
                          <a:sym typeface="Inter"/>
                        </a:rPr>
                        <a:t>What was a Tawa’if? What did the British believe they were?</a:t>
                      </a:r>
                      <a:endParaRPr b="1" sz="1200">
                        <a:latin typeface="Inter"/>
                        <a:ea typeface="Inter"/>
                        <a:cs typeface="Inter"/>
                        <a:sym typeface="Inter"/>
                      </a:endParaRPr>
                    </a:p>
                  </a:txBody>
                  <a:tcPr marT="91425" marB="91425" marR="91425" marL="91425" anchor="ctr">
                    <a:solidFill>
                      <a:srgbClr val="D9D9D9"/>
                    </a:solidFill>
                  </a:tcPr>
                </a:tc>
              </a:tr>
              <a:tr h="2525375">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Azizun was a Tawa’if and one of the most wealthiest people in Lucknow, which was the capital of Awadh (India).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 Tawa’if was a wealthy and powerful woman who provided companionship and hospitality to elite men. The British, however, viewed them simply as prostitutes, misunderstanding their respected role in Indian society.</a:t>
                      </a:r>
                      <a:endParaRPr b="1" sz="12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149500">
                <a:tc>
                  <a:txBody>
                    <a:bodyPr/>
                    <a:lstStyle/>
                    <a:p>
                      <a:pPr indent="0" lvl="0" marL="0" rtl="0" algn="ctr">
                        <a:lnSpc>
                          <a:spcPct val="115000"/>
                        </a:lnSpc>
                        <a:spcBef>
                          <a:spcPts val="0"/>
                        </a:spcBef>
                        <a:spcAft>
                          <a:spcPts val="0"/>
                        </a:spcAft>
                        <a:buNone/>
                      </a:pPr>
                      <a:r>
                        <a:rPr b="1" lang="en" sz="1200">
                          <a:latin typeface="Inter"/>
                          <a:ea typeface="Inter"/>
                          <a:cs typeface="Inter"/>
                          <a:sym typeface="Inter"/>
                        </a:rPr>
                        <a:t>3</a:t>
                      </a:r>
                      <a:r>
                        <a:rPr b="1" lang="en" sz="1200">
                          <a:solidFill>
                            <a:srgbClr val="000000"/>
                          </a:solidFill>
                          <a:latin typeface="Inter"/>
                          <a:ea typeface="Inter"/>
                          <a:cs typeface="Inter"/>
                          <a:sym typeface="Inter"/>
                        </a:rPr>
                        <a:t>. </a:t>
                      </a:r>
                      <a:r>
                        <a:rPr b="1" lang="en" sz="1200">
                          <a:latin typeface="Inter"/>
                          <a:ea typeface="Inter"/>
                          <a:cs typeface="Inter"/>
                          <a:sym typeface="Inter"/>
                        </a:rPr>
                        <a:t>How did Azizun react to the occupation of Awadh in 1856 and the rebellion that broke out in 1857?</a:t>
                      </a:r>
                      <a:endParaRPr b="1" sz="12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4. </a:t>
                      </a:r>
                      <a:r>
                        <a:rPr b="1" lang="en" sz="1200">
                          <a:latin typeface="Inter"/>
                          <a:ea typeface="Inter"/>
                          <a:cs typeface="Inter"/>
                          <a:sym typeface="Inter"/>
                        </a:rPr>
                        <a:t>How does the artist use the image in the last panel to demonstrate that Azizun was breaking the rules, both of Awadh and British ideas, about how women should act?</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2525375">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Azizun strongly opposed British rule and supported the Indian Rebellion of 1857. She provided aid and shelter to rebel soldiers and even took up arms herself, actively participating in the fight against British forces.</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last panel of the graphic biography likely depicts Azizun in a way that defies both British and Awadhi expectations of women. Traditionally, women—especially Tawa’ifs—were expected to remain in cultural spaces, not battlefields. The artist may show her in a warrior-like stance, holding a weapon, or actively engaging in resistance, symbolizing how she stepped beyond the conventional roles assigned to women in both societies.</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